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98" r:id="rId4"/>
    <p:sldId id="299" r:id="rId5"/>
    <p:sldId id="300" r:id="rId6"/>
    <p:sldId id="258" r:id="rId7"/>
    <p:sldId id="260" r:id="rId8"/>
    <p:sldId id="270" r:id="rId9"/>
    <p:sldId id="268" r:id="rId10"/>
    <p:sldId id="271" r:id="rId11"/>
    <p:sldId id="275" r:id="rId12"/>
    <p:sldId id="272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291" r:id="rId26"/>
    <p:sldId id="292" r:id="rId27"/>
    <p:sldId id="286" r:id="rId28"/>
    <p:sldId id="294" r:id="rId29"/>
    <p:sldId id="293" r:id="rId30"/>
    <p:sldId id="295" r:id="rId31"/>
    <p:sldId id="296" r:id="rId32"/>
    <p:sldId id="259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F"/>
    <a:srgbClr val="E1DFE2"/>
    <a:srgbClr val="5C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7"/>
    <p:restoredTop sz="86377"/>
  </p:normalViewPr>
  <p:slideViewPr>
    <p:cSldViewPr snapToGrid="0" snapToObjects="1">
      <p:cViewPr varScale="1">
        <p:scale>
          <a:sx n="102" d="100"/>
          <a:sy n="102" d="100"/>
        </p:scale>
        <p:origin x="1160" y="192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12712"/>
            <a:ext cx="12192000" cy="2561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6" y="1731653"/>
            <a:ext cx="10993549" cy="212312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36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4194262"/>
            <a:ext cx="10993547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00" y="275794"/>
            <a:ext cx="2519770" cy="99210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Rectangle 6"/>
          <p:cNvSpPr>
            <a:spLocks noChangeAspect="1"/>
          </p:cNvSpPr>
          <p:nvPr userDrawn="1"/>
        </p:nvSpPr>
        <p:spPr>
          <a:xfrm>
            <a:off x="0" y="1"/>
            <a:ext cx="2017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0"/>
            <a:ext cx="335279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673" y="675728"/>
            <a:ext cx="2089963" cy="5183073"/>
          </a:xfrm>
          <a:prstGeom prst="rect">
            <a:avLst/>
          </a:prstGeom>
        </p:spPr>
        <p:txBody>
          <a:bodyPr vert="eaVert" anchor="b"/>
          <a:lstStyle>
            <a:lvl1pPr>
              <a:defRPr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9704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83637" y="92600"/>
            <a:ext cx="1015763" cy="1019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ChangeAspect="1"/>
          </p:cNvSpPr>
          <p:nvPr userDrawn="1"/>
        </p:nvSpPr>
        <p:spPr>
          <a:xfrm>
            <a:off x="2" y="0"/>
            <a:ext cx="348800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8291" y="1964075"/>
            <a:ext cx="2991424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544290" y="1137357"/>
            <a:ext cx="6066519" cy="4583289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00" y="92600"/>
            <a:ext cx="1015763" cy="1019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0" y="5141976"/>
            <a:ext cx="1219200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2241" y="5257877"/>
            <a:ext cx="1015763" cy="101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3" y="5956139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5139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Rectangle 6"/>
          <p:cNvSpPr>
            <a:spLocks noChangeAspect="1"/>
          </p:cNvSpPr>
          <p:nvPr userDrawn="1"/>
        </p:nvSpPr>
        <p:spPr>
          <a:xfrm>
            <a:off x="0" y="1"/>
            <a:ext cx="2017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/>
          </p:cNvSpPr>
          <p:nvPr userDrawn="1"/>
        </p:nvSpPr>
        <p:spPr>
          <a:xfrm>
            <a:off x="0" y="5141976"/>
            <a:ext cx="1219200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5" y="5262298"/>
            <a:ext cx="470992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2241" y="5257877"/>
            <a:ext cx="1015763" cy="101955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5139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em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>
            <a:spLocks noChangeAspect="1"/>
          </p:cNvSpPr>
          <p:nvPr userDrawn="1"/>
        </p:nvSpPr>
        <p:spPr>
          <a:xfrm>
            <a:off x="0" y="0"/>
            <a:ext cx="12192000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Rectangle 6"/>
          <p:cNvSpPr>
            <a:spLocks noChangeAspect="1"/>
          </p:cNvSpPr>
          <p:nvPr userDrawn="1"/>
        </p:nvSpPr>
        <p:spPr>
          <a:xfrm>
            <a:off x="0" y="6612003"/>
            <a:ext cx="12192000" cy="245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72160" y="87749"/>
            <a:ext cx="1015763" cy="1019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9226" y="1731653"/>
            <a:ext cx="10993549" cy="2123126"/>
          </a:xfrm>
        </p:spPr>
        <p:txBody>
          <a:bodyPr/>
          <a:lstStyle/>
          <a:p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自然语言处理与主流</a:t>
            </a:r>
            <a:r>
              <a:rPr altLang="zh-CN" dirty="0">
                <a:latin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3" y="4194262"/>
            <a:ext cx="10993547" cy="13409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陈子陶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计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31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2025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24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日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Masked Multi-Head Attention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7848600" cy="160845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</a:rPr>
              <a:t>要求输出的时候，某个词语只能注意到它前面已经生成的词语</a:t>
            </a:r>
            <a:endParaRPr kumimoji="1" 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5680" y="4167505"/>
            <a:ext cx="748665" cy="4171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60" y="2394585"/>
            <a:ext cx="4402455" cy="97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85" y="3790950"/>
            <a:ext cx="4634230" cy="17900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245" y="4286250"/>
            <a:ext cx="2861310" cy="1066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797560" y="4798060"/>
            <a:ext cx="1050925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Position Encoding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7848600" cy="7004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Attention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机制并没有考虑向量在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sequence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中的位置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7450" y="4798060"/>
            <a:ext cx="1143635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内容占位符 1"/>
          <p:cNvSpPr>
            <a:spLocks noGrp="1"/>
          </p:cNvSpPr>
          <p:nvPr/>
        </p:nvSpPr>
        <p:spPr>
          <a:xfrm>
            <a:off x="4213860" y="2341880"/>
            <a:ext cx="7604760" cy="7004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</a:rPr>
              <a:t>找一个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Position Encoding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函数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f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，它输入一个词语的位置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pos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，和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word embedding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，输出加入位置编码后的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内容占位符 1"/>
          <p:cNvSpPr>
            <a:spLocks noGrp="1"/>
          </p:cNvSpPr>
          <p:nvPr/>
        </p:nvSpPr>
        <p:spPr>
          <a:xfrm>
            <a:off x="5126355" y="3079115"/>
            <a:ext cx="5952490" cy="7004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</a:rPr>
              <a:t>f (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pos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embedding) = 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一个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word_embedding_dim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维的向量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内容占位符 1"/>
          <p:cNvSpPr>
            <a:spLocks noGrp="1"/>
          </p:cNvSpPr>
          <p:nvPr/>
        </p:nvSpPr>
        <p:spPr>
          <a:xfrm>
            <a:off x="4206875" y="3639185"/>
            <a:ext cx="7604760" cy="7004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正余弦位置编码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4223385"/>
            <a:ext cx="3147695" cy="6007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15815" y="54406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此时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pos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，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embedding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 </a:t>
            </a: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 +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初始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embedding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15815" y="49917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为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word embedding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的维数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2281555" y="2974975"/>
            <a:ext cx="73025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</a:rPr>
              <a:t>前馈层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7848600" cy="7004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</a:rPr>
              <a:t>一个两层的全连接层，第一层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relu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激活，即：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89685" y="3616960"/>
            <a:ext cx="76327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55" y="2360930"/>
            <a:ext cx="2789555" cy="346710"/>
          </a:xfrm>
          <a:prstGeom prst="rect">
            <a:avLst/>
          </a:prstGeom>
        </p:spPr>
      </p:pic>
      <p:sp>
        <p:nvSpPr>
          <p:cNvPr id="7" name="内容占位符 1"/>
          <p:cNvSpPr>
            <a:spLocks noGrp="1"/>
          </p:cNvSpPr>
          <p:nvPr/>
        </p:nvSpPr>
        <p:spPr>
          <a:xfrm>
            <a:off x="4213860" y="2772410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Add &amp; Norm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55" y="3260725"/>
            <a:ext cx="4793615" cy="7905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81555" y="3333115"/>
            <a:ext cx="730250" cy="1771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281555" y="2786380"/>
            <a:ext cx="730250" cy="17716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22705" y="3439795"/>
            <a:ext cx="730250" cy="17716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281555" y="3978910"/>
            <a:ext cx="730250" cy="1771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22705" y="4105910"/>
            <a:ext cx="730250" cy="17716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62475" y="1436370"/>
            <a:ext cx="873125" cy="3517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433695" y="3679190"/>
            <a:ext cx="4055110" cy="37147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62855" y="3291840"/>
            <a:ext cx="4794250" cy="37084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内容占位符 1"/>
          <p:cNvSpPr>
            <a:spLocks noGrp="1"/>
          </p:cNvSpPr>
          <p:nvPr/>
        </p:nvSpPr>
        <p:spPr>
          <a:xfrm>
            <a:off x="4213860" y="4239260"/>
            <a:ext cx="7848600" cy="5645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Add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即残差连接，缓解梯度消失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LayerNorm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通过归一化每一层中每个样本的特征值，使得激活值在整个网络中保持相对稳定的分布，能够稳定训练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5454650"/>
            <a:ext cx="2265045" cy="6076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15" y="5043170"/>
            <a:ext cx="2286000" cy="1447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2281555" y="2246630"/>
            <a:ext cx="730250" cy="205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</a:rPr>
              <a:t>最终的</a:t>
            </a:r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softmax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015" y="2216150"/>
            <a:ext cx="4588510" cy="26689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64785" y="2162175"/>
            <a:ext cx="2096770" cy="278638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3" idx="1"/>
          </p:cNvCxnSpPr>
          <p:nvPr/>
        </p:nvCxnSpPr>
        <p:spPr>
          <a:xfrm>
            <a:off x="2646680" y="2503805"/>
            <a:ext cx="2618105" cy="105156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Decoder-only 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Decoder-only Transformer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594225" y="1407795"/>
            <a:ext cx="6510020" cy="5128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zh-CN" sz="2000" b="1" dirty="0">
                <a:latin typeface="Times New Roman" panose="02020603050405020304" charset="0"/>
                <a:cs typeface="Times New Roman" panose="02020603050405020304" charset="0"/>
              </a:rPr>
              <a:t>为什么没有</a:t>
            </a:r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encoder</a:t>
            </a:r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</a:rPr>
              <a:t>也能</a:t>
            </a:r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work</a:t>
            </a:r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</a:rPr>
              <a:t>？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sz="1775" dirty="0">
                <a:latin typeface="Times New Roman" panose="02020603050405020304" charset="0"/>
                <a:cs typeface="Times New Roman" panose="02020603050405020304" charset="0"/>
              </a:rPr>
              <a:t>Decoder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也有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Self Attention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，能够理解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token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之间的关系</a:t>
            </a:r>
            <a:endParaRPr kumimoji="1" lang="zh-CN" altLang="en-US" sz="1775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Encoder-Decoder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架构是为能够明显分为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输入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” “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输出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” 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两部分的任务构建的，比如机器翻译，输入和输出是两种完全不同的语言，需要一个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Encoder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进行充分理解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Next token prediction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这种纯生成任务没有明显的输入输出边界，使用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</a:rPr>
              <a:t>Encoder</a:t>
            </a:r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</a:rPr>
              <a:t>有点多余</a:t>
            </a:r>
            <a:endParaRPr kumimoji="1" lang="zh-CN" altLang="en-US" sz="177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10" y="1911350"/>
            <a:ext cx="1694815" cy="4620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608330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回忆一下传统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的选择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1993900"/>
            <a:ext cx="7162165" cy="40582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30867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Post Norm vs Pre Norm</a:t>
            </a:r>
            <a:endParaRPr kumimoji="1" lang="en-US" altLang="zh-CN" sz="1775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805" y="1343660"/>
            <a:ext cx="3168650" cy="3532505"/>
          </a:xfrm>
          <a:prstGeom prst="rect">
            <a:avLst/>
          </a:prstGeom>
        </p:spPr>
      </p:pic>
      <p:sp>
        <p:nvSpPr>
          <p:cNvPr id="9" name="内容占位符 1"/>
          <p:cNvSpPr>
            <a:spLocks noGrp="1"/>
          </p:cNvSpPr>
          <p:nvPr/>
        </p:nvSpPr>
        <p:spPr>
          <a:xfrm>
            <a:off x="4371975" y="5182235"/>
            <a:ext cx="3239135" cy="9074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LayerNorm ( X+ MHA(X) )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LayerNorm ( X + FF(X) )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7375"/>
            <a:ext cx="2849245" cy="4077335"/>
          </a:xfrm>
          <a:prstGeom prst="rect">
            <a:avLst/>
          </a:prstGeom>
        </p:spPr>
      </p:pic>
      <p:sp>
        <p:nvSpPr>
          <p:cNvPr id="11" name="内容占位符 1"/>
          <p:cNvSpPr>
            <a:spLocks noGrp="1"/>
          </p:cNvSpPr>
          <p:nvPr/>
        </p:nvSpPr>
        <p:spPr>
          <a:xfrm>
            <a:off x="7679055" y="5182235"/>
            <a:ext cx="3239135" cy="9074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X+ MHA( 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LayerNorm (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X) )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buNone/>
            </a:pP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 + FF( 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LayerNorm (</a:t>
            </a:r>
            <a:r>
              <a:rPr kumimoji="1" lang="en-US" altLang="zh-CN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X) )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27325" y="6127115"/>
            <a:ext cx="585470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几乎所有的现代语言模型（除了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BERT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）用的都是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Pre Norm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30867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Post Norm vs Pre Norm</a:t>
            </a:r>
            <a:endParaRPr kumimoji="1" lang="en-US" altLang="zh-CN" sz="1775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740" y="2162175"/>
            <a:ext cx="7715885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484314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RMSNorm vs LayerNorm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Layer Norm 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GPT3/2/1, OPT, GPT-J, BLOOM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kumimoji="1" lang="en-US" altLang="zh-CN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en-US" altLang="zh-CN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en-US" altLang="zh-CN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RMSNorm 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LLaMA, PaLM, Chinchilla, T5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kumimoji="1" lang="en-US" altLang="zh-CN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gains</a:t>
            </a:r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？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类似地，现代多数大模型的前馈层都没有</a:t>
            </a:r>
            <a:r>
              <a:rPr kumimoji="1" lang="en-US" altLang="zh-CN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bias</a:t>
            </a:r>
            <a:r>
              <a:rPr kumimoji="1" lang="zh-CN" altLang="en-US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项了，即：</a:t>
            </a:r>
            <a:r>
              <a:rPr kumimoji="1" lang="en-US" altLang="zh-CN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Wx+b → Wx</a:t>
            </a:r>
            <a:endParaRPr kumimoji="1" lang="en-US" altLang="zh-CN" sz="1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710" y="2248535"/>
            <a:ext cx="2566035" cy="67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05" y="3465830"/>
            <a:ext cx="1715135" cy="683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" y="4688840"/>
            <a:ext cx="30689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414782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激活函数选择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ReLU, GeLU, Swish, ELU, GLU, GeGLU, ReGLU, SeLU, SwiGLU, LiGLU……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什么是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*GLU?</a:t>
            </a:r>
            <a:endParaRPr kumimoji="1" lang="en-US" altLang="zh-CN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以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ReGLU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为例，传统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ReLU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2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FF (x) = ( max( 0, x*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) 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kumimoji="1"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ReGLU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：在激活之后加入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“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门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”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机制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914400" lvl="4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FF (x) = ( max (0, x*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1) ⊗(x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𝑉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) 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同理：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SwiGLU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就是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Swish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之后加入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“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门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”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机制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914400" lvl="6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FF (x) = ( Swish(x*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1) ⊗(x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𝑉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) *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𝑊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kumimoji="1"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914400" lvl="6"/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Swish(x) = x * sigmoid(x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kumimoji="1"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2"/>
            <a:endParaRPr kumimoji="1" lang="en-US" altLang="zh-CN" sz="1575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629920" lvl="2" indent="0">
              <a:buNone/>
            </a:pPr>
            <a:endParaRPr kumimoji="1" lang="en-US" altLang="zh-CN" sz="1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2080" y="2451100"/>
            <a:ext cx="3865245" cy="2573655"/>
          </a:xfrm>
          <a:prstGeom prst="rect">
            <a:avLst/>
          </a:prstGeom>
        </p:spPr>
      </p:pic>
      <p:sp>
        <p:nvSpPr>
          <p:cNvPr id="10" name="内容占位符 1"/>
          <p:cNvSpPr>
            <a:spLocks noGrp="1"/>
          </p:cNvSpPr>
          <p:nvPr/>
        </p:nvSpPr>
        <p:spPr>
          <a:xfrm>
            <a:off x="637540" y="5339715"/>
            <a:ext cx="10917555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LLaMa 1/2/3, PaLM, Mistral, OlMo, 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大多数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2023 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年后发布的模型都使用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SwiGLU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由于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带有参数，所以采用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*GLU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激活的模型一般会把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hidden_dim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降到原来的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2/3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en-US" sz="2000" dirty="0">
                <a:latin typeface="Times New Roman" panose="02020603050405020304" charset="0"/>
                <a:cs typeface="Times New Roman" panose="02020603050405020304" charset="0"/>
              </a:rPr>
              <a:t>Softmax</a:t>
            </a:r>
            <a:endParaRPr kumimoji="1"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前置知识</a:t>
            </a:r>
            <a:endParaRPr kumimoji="1" lang="zh-CN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6524625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2000" dirty="0"/>
              <a:t>全连接层</a:t>
            </a:r>
            <a:endParaRPr kumimoji="1" 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2546985"/>
            <a:ext cx="5277485" cy="1763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2079625"/>
            <a:ext cx="5044440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414782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位置编码选择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正余弦、绝对位置编码、相对位置编码、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旋转位置编码（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RoPE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Motivation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：我们希望位置编码函数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 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有这样的良好性质：对于词语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( x, i )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( y, j )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因为内积是旋转不变的，所以考虑</a:t>
            </a:r>
            <a:r>
              <a:rPr kumimoji="1" 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直接旋转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向量</a:t>
            </a: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570" y="2731770"/>
            <a:ext cx="3644900" cy="4064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2705100" y="3886200"/>
            <a:ext cx="5435600" cy="2058017"/>
            <a:chOff x="3604" y="6120"/>
            <a:chExt cx="7729" cy="2926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5613" y="7537"/>
              <a:ext cx="468" cy="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5380" y="6700"/>
              <a:ext cx="233" cy="148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4114" y="6700"/>
              <a:ext cx="1499" cy="14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4377" y="8180"/>
              <a:ext cx="1236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081" y="7030"/>
              <a:ext cx="772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清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963" y="6120"/>
              <a:ext cx="683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华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04" y="6120"/>
              <a:ext cx="557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大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818" y="7890"/>
              <a:ext cx="848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学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10093" y="7537"/>
              <a:ext cx="468" cy="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860" y="6700"/>
              <a:ext cx="233" cy="148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8594" y="6700"/>
              <a:ext cx="1499" cy="148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857" y="8180"/>
              <a:ext cx="1236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0561" y="7030"/>
              <a:ext cx="772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清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50" y="6175"/>
              <a:ext cx="683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华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084" y="6120"/>
              <a:ext cx="557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大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02" y="8522"/>
              <a:ext cx="848" cy="5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zh-CN" altLang="en-US" b="1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学</a:t>
              </a:r>
              <a:endPara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 flipV="1">
              <a:off x="9658" y="6755"/>
              <a:ext cx="435" cy="1425"/>
            </a:xfrm>
            <a:prstGeom prst="straightConnector1">
              <a:avLst/>
            </a:prstGeom>
            <a:ln w="12700" cap="rnd" cmpd="sng" algn="ctr">
              <a:solidFill>
                <a:schemeClr val="accent6"/>
              </a:solidFill>
              <a:prstDash val="dash"/>
              <a:tailEnd type="arrow" w="med" len="med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8298" y="7097"/>
              <a:ext cx="1795" cy="1083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639" y="6865"/>
              <a:ext cx="327" cy="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en-US" altLang="zh-CN" sz="1000" b="1" dirty="0">
                  <a:solidFill>
                    <a:schemeClr val="accent6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θ</a:t>
              </a:r>
              <a:endParaRPr kumimoji="1" lang="en-US" altLang="zh-CN" sz="1000" b="1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43" y="6965"/>
              <a:ext cx="647" cy="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en-US" altLang="zh-CN" sz="10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2θ</a:t>
              </a:r>
              <a:endParaRPr kumimoji="1" lang="en-US" altLang="zh-CN" sz="1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8974" y="8180"/>
              <a:ext cx="1119" cy="558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9106" y="8180"/>
              <a:ext cx="647" cy="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en-US" altLang="zh-CN" sz="1000" b="1" dirty="0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3θ</a:t>
              </a:r>
              <a:endParaRPr kumimoji="1" lang="en-US" altLang="zh-CN" sz="10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414782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位置编码选择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正余弦、绝对位置编码、相对位置编码、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旋转位置编码（</a:t>
            </a:r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RoPE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RoPE</a:t>
            </a:r>
            <a:r>
              <a:rPr kumimoji="1" lang="zh-CN" alt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1615" y="2519045"/>
            <a:ext cx="6299835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4944745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超参数选择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确定了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FF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的输入维度，怎么选隐藏层维度？</a:t>
            </a:r>
            <a:endParaRPr lang="zh-CN" altLang="en-US" sz="1800"/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2605405"/>
            <a:ext cx="3229610" cy="3081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90" y="3086100"/>
            <a:ext cx="3977640" cy="17278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1535" y="2616200"/>
            <a:ext cx="1007110" cy="709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37475" y="3654425"/>
            <a:ext cx="579755" cy="635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915" y="2496820"/>
            <a:ext cx="2293620" cy="2906395"/>
          </a:xfrm>
          <a:prstGeom prst="rect">
            <a:avLst/>
          </a:prstGeom>
        </p:spPr>
      </p:pic>
      <p:sp>
        <p:nvSpPr>
          <p:cNvPr id="11" name="左中括号 10"/>
          <p:cNvSpPr/>
          <p:nvPr/>
        </p:nvSpPr>
        <p:spPr>
          <a:xfrm>
            <a:off x="8938260" y="3105785"/>
            <a:ext cx="160655" cy="170815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rot="5400000">
            <a:off x="7942580" y="3280410"/>
            <a:ext cx="160655" cy="48895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2" idx="1"/>
          </p:cNvCxnSpPr>
          <p:nvPr/>
        </p:nvCxnSpPr>
        <p:spPr>
          <a:xfrm flipV="1">
            <a:off x="8023225" y="2938145"/>
            <a:ext cx="92710" cy="506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8317230" y="2938145"/>
            <a:ext cx="621030" cy="1021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49320" y="5754370"/>
            <a:ext cx="1388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0290" y="5686425"/>
            <a:ext cx="1125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FF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849171" y="2496757"/>
                <a:ext cx="82931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171" y="2496757"/>
                <a:ext cx="829310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69" t="-155" r="69" b="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0008171" y="2071307"/>
                <a:ext cx="570230" cy="36131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𝑓𝑓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171" y="2071307"/>
                <a:ext cx="570230" cy="361315"/>
              </a:xfrm>
              <a:prstGeom prst="rect">
                <a:avLst/>
              </a:prstGeom>
              <a:blipFill rotWithShape="1">
                <a:blip r:embed="rId5"/>
                <a:stretch>
                  <a:fillRect l="-100" t="-158" r="100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254625" y="1783080"/>
                <a:ext cx="3062605" cy="3841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1"/>
                <a:r>
                  <a:rPr kumimoji="1" lang="zh-CN" altLang="en-US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一般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𝒇𝒇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= 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𝒎𝒐𝒅𝒆𝒍</m:t>
                        </m:r>
                      </m:sub>
                    </m:sSub>
                  </m:oMath>
                </a14:m>
                <a:endParaRPr kumimoji="1" lang="en-US" altLang="zh-CN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625" y="1783080"/>
                <a:ext cx="3062605" cy="3841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407795"/>
                <a:ext cx="10917555" cy="5671820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sz="20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超参数选择</a:t>
                </a:r>
                <a:endParaRPr kumimoji="1" lang="en-US" altLang="zh-CN" sz="20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如果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FF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用了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*GLU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激活，需要乘以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2/3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，最后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b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CN" sz="1800" b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𝐟𝐟</m:t>
                            </m:r>
                          </m:sub>
                        </m:sSub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≈</m:t>
                        </m:r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𝟔𝟔</m:t>
                        </m:r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𝐝</m:t>
                        </m:r>
                      </m:e>
                      <m:sub>
                        <m:r>
                          <a:rPr lang="en-US" altLang="zh-CN" sz="1800" b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𝐦𝐨𝐝𝐞𝐥</m:t>
                        </m:r>
                      </m:sub>
                    </m:sSub>
                  </m:oMath>
                </a14:m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altLang="zh-CN" sz="1800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一定要遵循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倍或者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2.66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倍吗？其实在一定范围内都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OK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也有神人模型完全不按这个来，但是也能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work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，所以这里讲的只能提供一个参考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kumimoji="1" lang="en-US" altLang="zh-CN" sz="1800" b="1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endParaRPr kumimoji="1" lang="en-US" altLang="zh-CN" sz="1800" b="1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endParaRPr kumimoji="1" lang="en-US" altLang="zh-CN" sz="1800" b="1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endParaRPr kumimoji="1" lang="en-US" altLang="zh-CN" sz="1800" b="1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0" indent="0"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407795"/>
                <a:ext cx="10917555" cy="5671820"/>
              </a:xfrm>
              <a:blipFill rotWithShape="1">
                <a:blip r:embed="rId1"/>
                <a:stretch>
                  <a:fillRect b="-25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2275840"/>
            <a:ext cx="4762500" cy="31572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35" y="2275840"/>
            <a:ext cx="4430395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407795"/>
                <a:ext cx="10917555" cy="5235575"/>
              </a:xfrm>
            </p:spPr>
            <p:txBody>
              <a:bodyPr>
                <a:normAutofit lnSpcReduction="20000"/>
              </a:bodyPr>
              <a:lstStyle/>
              <a:p>
                <a:r>
                  <a:rPr kumimoji="1" lang="zh-CN" altLang="en-US" sz="20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超参数选择</a:t>
                </a:r>
                <a:endParaRPr kumimoji="1" lang="en-US" altLang="zh-CN" sz="20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num_head*head_dim 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？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lvl="1"/>
                <a:endParaRPr kumimoji="1" lang="zh-CN" altLang="en-US" sz="1800" b="1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407795"/>
                <a:ext cx="10917555" cy="5235575"/>
              </a:xfrm>
              <a:blipFill rotWithShape="1">
                <a:blip r:embed="rId1"/>
                <a:stretch>
                  <a:fillRect t="-36" b="-32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1999615" y="2401570"/>
            <a:ext cx="7694295" cy="3247390"/>
            <a:chOff x="3973" y="3683"/>
            <a:chExt cx="10478" cy="44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" y="3683"/>
              <a:ext cx="10178" cy="4422"/>
            </a:xfrm>
            <a:prstGeom prst="rect">
              <a:avLst/>
            </a:prstGeom>
          </p:spPr>
        </p:pic>
        <p:sp>
          <p:nvSpPr>
            <p:cNvPr id="12" name="左中括号 11"/>
            <p:cNvSpPr/>
            <p:nvPr/>
          </p:nvSpPr>
          <p:spPr>
            <a:xfrm rot="5400000">
              <a:off x="7206" y="1958"/>
              <a:ext cx="253" cy="629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47" y="4215"/>
              <a:ext cx="3652" cy="5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num_head*head_dim</a:t>
              </a:r>
              <a:endParaRPr lang="en-US" altLang="zh-CN" i="1">
                <a:latin typeface="Cambria Math" panose="02040503050406030204" charset="0"/>
                <a:cs typeface="Cambria Math" panose="02040503050406030204" charset="0"/>
              </a:endParaRPr>
            </a:p>
          </p:txBody>
        </p:sp>
        <p:sp>
          <p:nvSpPr>
            <p:cNvPr id="7" name="左中括号 6"/>
            <p:cNvSpPr/>
            <p:nvPr/>
          </p:nvSpPr>
          <p:spPr>
            <a:xfrm rot="5400000">
              <a:off x="13302" y="4743"/>
              <a:ext cx="253" cy="1061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2405" y="4397"/>
                  <a:ext cx="2046" cy="50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𝑚𝑜𝑑𝑒𝑙</m:t>
                            </m:r>
                          </m:sub>
                        </m:sSub>
                      </m:oMath>
                    </m:oMathPara>
                  </a14:m>
                  <a:endParaRPr lang="en-US" altLang="zh-CN" sz="1800" i="1"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5" y="4397"/>
                  <a:ext cx="2046" cy="50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5235575"/>
          </a:xfrm>
        </p:spPr>
        <p:txBody>
          <a:bodyPr>
            <a:normAutofit lnSpcReduction="20000"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超参数选择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目前主流的选择是在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左右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虽然也有论文说这个不好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，当然也有例外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555" y="2270760"/>
            <a:ext cx="8136890" cy="31153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5334635"/>
          </a:xfrm>
        </p:spPr>
        <p:txBody>
          <a:bodyPr>
            <a:normAutofit/>
          </a:bodyPr>
          <a:lstStyle/>
          <a:p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超参数选择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模型的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“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宽高比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”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？如果我想把模型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scale up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，是增大宽度还是增加深度？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宽高比大概在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100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左右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此外，增加深度会使得模型更难进行并行训练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2561590"/>
            <a:ext cx="5361305" cy="2609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2414905"/>
            <a:ext cx="3731260" cy="28168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247140"/>
            <a:ext cx="11225530" cy="2787015"/>
          </a:xfrm>
        </p:spPr>
        <p:txBody>
          <a:bodyPr/>
          <a:lstStyle/>
          <a:p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词表大小</a:t>
            </a:r>
            <a:endParaRPr kumimoji="1" lang="zh-CN" alt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Tokenizer</a:t>
            </a:r>
            <a:endParaRPr kumimoji="1" lang="zh-CN" alt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各种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使训练稳定的技巧如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z-loss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或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qk-norm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weight-decay</a:t>
            </a:r>
            <a:r>
              <a:rPr kumimoji="1"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dropout……</a:t>
            </a:r>
            <a:endParaRPr kumimoji="1"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kumimoji="1" lang="zh-CN" alt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23850" lvl="1" indent="0">
              <a:buNone/>
            </a:pPr>
            <a:endParaRPr kumimoji="1" lang="zh-CN" alt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现代大模型的架构改进</a:t>
            </a:r>
            <a:endParaRPr kumimoji="1"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3261995"/>
            <a:ext cx="10958195" cy="3351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53346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MoE</a:t>
            </a:r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是什么？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特点？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同样的计算量，但是参数增加了</a:t>
            </a:r>
            <a:endParaRPr kumimoji="1" lang="zh-CN" altLang="en-US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训练起来更快了</a:t>
            </a:r>
            <a:endParaRPr kumimoji="1" lang="zh-CN" altLang="en-US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r>
              <a:rPr kumimoji="1" lang="zh-CN" altLang="en-US" sz="17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能更好地进行分布式训练了</a:t>
            </a:r>
            <a:endParaRPr kumimoji="1" lang="en-US" altLang="zh-CN" sz="177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23850" lvl="1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MoE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971675"/>
            <a:ext cx="10252710" cy="24625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5334635"/>
          </a:xfrm>
        </p:spPr>
        <p:txBody>
          <a:bodyPr>
            <a:normAutofit/>
          </a:bodyPr>
          <a:lstStyle/>
          <a:p>
            <a:r>
              <a:rPr kumimoji="1" 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如何选择专家？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Router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23850" lvl="1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MoE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1857375"/>
            <a:ext cx="9692640" cy="2371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4486275"/>
            <a:ext cx="3451225" cy="1845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前置知识</a:t>
            </a:r>
            <a:endParaRPr kumimoji="1" lang="zh-CN" dirty="0"/>
          </a:p>
        </p:txBody>
      </p:sp>
      <p:sp>
        <p:nvSpPr>
          <p:cNvPr id="9" name="内容占位符 1"/>
          <p:cNvSpPr>
            <a:spLocks noGrp="1"/>
          </p:cNvSpPr>
          <p:nvPr/>
        </p:nvSpPr>
        <p:spPr>
          <a:xfrm>
            <a:off x="581025" y="138874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2000" dirty="0"/>
              <a:t>激活函数</a:t>
            </a:r>
            <a:endParaRPr kumimoji="1" lang="zh-CN" sz="2000" dirty="0"/>
          </a:p>
        </p:txBody>
      </p:sp>
      <p:sp>
        <p:nvSpPr>
          <p:cNvPr id="10" name="内容占位符 1"/>
          <p:cNvSpPr>
            <a:spLocks noGrp="1"/>
          </p:cNvSpPr>
          <p:nvPr/>
        </p:nvSpPr>
        <p:spPr>
          <a:xfrm>
            <a:off x="6454775" y="138874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2000" dirty="0"/>
              <a:t>残差连接</a:t>
            </a:r>
            <a:endParaRPr kumimoji="1" 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295"/>
          <a:stretch>
            <a:fillRect/>
          </a:stretch>
        </p:blipFill>
        <p:spPr>
          <a:xfrm>
            <a:off x="581025" y="2124075"/>
            <a:ext cx="5619115" cy="2606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5" y="1920875"/>
            <a:ext cx="484695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10917555" cy="5334635"/>
          </a:xfrm>
        </p:spPr>
        <p:txBody>
          <a:bodyPr>
            <a:normAutofit/>
          </a:bodyPr>
          <a:lstStyle/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MoE</a:t>
            </a:r>
            <a:r>
              <a:rPr kumimoji="1"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的改进方向：</a:t>
            </a:r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Shared Expert + Fine-grained Expert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endParaRPr kumimoji="1" lang="zh-CN" altLang="en-US" sz="1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MoE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755" y="1993900"/>
            <a:ext cx="7625080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2150" y="455930"/>
            <a:ext cx="10330815" cy="4288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参考文献：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[1] https://zhuanlan.zhihu.com/p/338817680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[2] </a:t>
            </a:r>
            <a:r>
              <a:rPr lang="zh-CN" altLang="en-US"/>
              <a:t>去年的讲义：</a:t>
            </a:r>
            <a:r>
              <a:rPr lang="en-US" altLang="zh-CN"/>
              <a:t>https://summer24.net9.org/ai/%F0%9F%A4%97%F0%9F%A4%97%F0%9F%A4%97%E8%AF%BE%E7%A8%8B%E8%AE%B2%E7%A8%BF.pdf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[3] https://ai.stackexchange.com/questions/40179/how-does-the-decoder-only-transformer-architecture-work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[4] https://blog.csdn.net/xxue345678/article/details/144182120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[5] https://www.zhihu.com/tardis/zm/art/600773858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[6] Stanford CS336</a:t>
            </a:r>
            <a:r>
              <a:rPr lang="zh-CN" altLang="en-US"/>
              <a:t>：</a:t>
            </a:r>
            <a:r>
              <a:rPr lang="en-US" altLang="zh-CN"/>
              <a:t>https://github.com/stanford-cs336/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64000" y="1769110"/>
            <a:ext cx="4359910" cy="2123440"/>
          </a:xfrm>
        </p:spPr>
        <p:txBody>
          <a:bodyPr/>
          <a:lstStyle/>
          <a:p>
            <a:r>
              <a:rPr kumimoji="1" lang="zh-CN" altLang="en-US" dirty="0"/>
              <a:t>欢迎交流</a:t>
            </a:r>
            <a:r>
              <a:rPr kumimoji="1" altLang="zh-CN" dirty="0"/>
              <a:t>~</a:t>
            </a:r>
            <a:endParaRPr kumimoji="1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03420" y="4157345"/>
            <a:ext cx="3185160" cy="1341120"/>
          </a:xfrm>
        </p:spPr>
        <p:txBody>
          <a:bodyPr/>
          <a:lstStyle/>
          <a:p>
            <a:r>
              <a:rPr kumimoji="1" lang="zh-CN" altLang="en-US" dirty="0" err="1">
                <a:latin typeface="Times New Roman" panose="02020603050405020304" charset="0"/>
                <a:cs typeface="Times New Roman" panose="02020603050405020304" charset="0"/>
              </a:rPr>
              <a:t>陈子陶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2025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24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日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前置知识</a:t>
            </a:r>
            <a:endParaRPr kumimoji="1" lang="zh-CN" dirty="0"/>
          </a:p>
        </p:txBody>
      </p:sp>
      <p:sp>
        <p:nvSpPr>
          <p:cNvPr id="9" name="内容占位符 1"/>
          <p:cNvSpPr>
            <a:spLocks noGrp="1"/>
          </p:cNvSpPr>
          <p:nvPr/>
        </p:nvSpPr>
        <p:spPr>
          <a:xfrm>
            <a:off x="581025" y="138874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2000" dirty="0"/>
              <a:t>训练稳定性</a:t>
            </a:r>
            <a:endParaRPr kumimoji="1" 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1984375"/>
            <a:ext cx="5908040" cy="3461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25" y="3094355"/>
            <a:ext cx="5143500" cy="10744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77070" y="3727450"/>
            <a:ext cx="2139950" cy="190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4020" y="3937000"/>
            <a:ext cx="426085" cy="2432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6525" y="593090"/>
            <a:ext cx="6066790" cy="532511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Attention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Decoder-only Transformer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现代大模型的架构改进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MoE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sz="2000" dirty="0"/>
              <a:t>流程示例（句子翻译）</a:t>
            </a:r>
            <a:endParaRPr kumimoji="1" 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0" y="1961515"/>
            <a:ext cx="2423795" cy="3418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3068320"/>
            <a:ext cx="4761230" cy="2726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10" y="1854835"/>
            <a:ext cx="4016375" cy="891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1297940" y="5109210"/>
            <a:ext cx="779145" cy="291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000" b="1" dirty="0">
                <a:latin typeface="Times New Roman" panose="02020603050405020304" charset="0"/>
                <a:cs typeface="Times New Roman" panose="02020603050405020304" charset="0"/>
              </a:rPr>
              <a:t>Word Embedding</a:t>
            </a:r>
            <a:endParaRPr kumimoji="1" 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怎么表示一个词语？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内容占位符 1"/>
          <p:cNvSpPr>
            <a:spLocks noGrp="1"/>
          </p:cNvSpPr>
          <p:nvPr/>
        </p:nvSpPr>
        <p:spPr>
          <a:xfrm>
            <a:off x="4618990" y="2488565"/>
            <a:ext cx="6602095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ID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？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（人类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→1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）（清华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→2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）（大学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→3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内容占位符 1"/>
          <p:cNvSpPr>
            <a:spLocks noGrp="1"/>
          </p:cNvSpPr>
          <p:nvPr/>
        </p:nvSpPr>
        <p:spPr>
          <a:xfrm>
            <a:off x="4618990" y="2938145"/>
            <a:ext cx="7658100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one-hot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？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人类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→[1,0,0]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）（清华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→[0,1,0]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）（大学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→[0,0,1]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人类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→[0.1,0.2,0.3]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维稠密向量））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当然，这只是单独的词表示，没有任何的上下文信息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15" y="4415790"/>
            <a:ext cx="3133725" cy="10407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865" y="4173855"/>
            <a:ext cx="1944370" cy="17214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495" y="4234180"/>
            <a:ext cx="1851660" cy="1661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3615" y="5109210"/>
            <a:ext cx="779145" cy="291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1297940" y="4269105"/>
            <a:ext cx="79121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000" b="1" dirty="0">
                <a:latin typeface="Times New Roman" panose="02020603050405020304" charset="0"/>
                <a:cs typeface="Times New Roman" panose="02020603050405020304" charset="0"/>
              </a:rPr>
              <a:t>Self-Attention </a:t>
            </a:r>
            <a:endParaRPr kumimoji="1" lang="zh-CN" altLang="en-US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建模词语在上下文中的语义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5680" y="3517900"/>
            <a:ext cx="79121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2541270"/>
            <a:ext cx="3737610" cy="2603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70" y="1911350"/>
            <a:ext cx="3364865" cy="17665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325" y="3994150"/>
            <a:ext cx="2391410" cy="2227580"/>
          </a:xfrm>
          <a:prstGeom prst="rect">
            <a:avLst/>
          </a:prstGeom>
        </p:spPr>
      </p:pic>
      <p:sp>
        <p:nvSpPr>
          <p:cNvPr id="30" name="右箭头 29"/>
          <p:cNvSpPr/>
          <p:nvPr/>
        </p:nvSpPr>
        <p:spPr>
          <a:xfrm>
            <a:off x="8034020" y="2722245"/>
            <a:ext cx="412750" cy="22923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8661400" y="2951480"/>
            <a:ext cx="24047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下箭头 32"/>
          <p:cNvSpPr/>
          <p:nvPr/>
        </p:nvSpPr>
        <p:spPr>
          <a:xfrm>
            <a:off x="10163810" y="2951480"/>
            <a:ext cx="117475" cy="1042670"/>
          </a:xfrm>
          <a:prstGeom prst="down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07795"/>
            <a:ext cx="3981450" cy="449580"/>
          </a:xfrm>
        </p:spPr>
        <p:txBody>
          <a:bodyPr/>
          <a:lstStyle/>
          <a:p>
            <a:r>
              <a:rPr kumimoji="1" lang="zh-CN" sz="2000" dirty="0">
                <a:latin typeface="Times New Roman" panose="02020603050405020304" charset="0"/>
                <a:cs typeface="Times New Roman" panose="02020603050405020304" charset="0"/>
              </a:rPr>
              <a:t>基础的</a:t>
            </a:r>
            <a:r>
              <a:rPr kumimoji="1"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000" dirty="0">
                <a:latin typeface="Times New Roman" panose="02020603050405020304" charset="0"/>
                <a:cs typeface="Times New Roman" panose="02020603050405020304" charset="0"/>
              </a:rPr>
              <a:t>架构</a:t>
            </a:r>
            <a:endParaRPr kumimoji="1" lang="zh-CN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Transformer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与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Attention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1866900"/>
            <a:ext cx="2849245" cy="40773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4052570" y="1407795"/>
            <a:ext cx="3981450" cy="4495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dirty="0"/>
          </a:p>
        </p:txBody>
      </p:sp>
      <p:sp>
        <p:nvSpPr>
          <p:cNvPr id="9" name="矩形 8"/>
          <p:cNvSpPr/>
          <p:nvPr/>
        </p:nvSpPr>
        <p:spPr>
          <a:xfrm>
            <a:off x="1297940" y="4269105"/>
            <a:ext cx="79121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内容占位符 1"/>
          <p:cNvSpPr>
            <a:spLocks noGrp="1"/>
          </p:cNvSpPr>
          <p:nvPr/>
        </p:nvSpPr>
        <p:spPr>
          <a:xfrm>
            <a:off x="4213860" y="1407795"/>
            <a:ext cx="7597775" cy="50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Multi-Head Attention</a:t>
            </a:r>
            <a:endParaRPr kumimoji="1" lang="en-US" altLang="zh-C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内容占位符 1"/>
          <p:cNvSpPr>
            <a:spLocks noGrp="1"/>
          </p:cNvSpPr>
          <p:nvPr/>
        </p:nvSpPr>
        <p:spPr>
          <a:xfrm>
            <a:off x="4213860" y="1911985"/>
            <a:ext cx="7848600" cy="160845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将模型分为多个头，形成多个子空间，让模型去关注不同方面的信息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5680" y="3517900"/>
            <a:ext cx="791210" cy="3155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55" y="2416175"/>
            <a:ext cx="3236595" cy="3086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20" y="3077845"/>
            <a:ext cx="4280535" cy="1858645"/>
          </a:xfrm>
          <a:prstGeom prst="rect">
            <a:avLst/>
          </a:prstGeom>
        </p:spPr>
      </p:pic>
      <p:sp>
        <p:nvSpPr>
          <p:cNvPr id="8" name="圆角右箭头 7"/>
          <p:cNvSpPr/>
          <p:nvPr/>
        </p:nvSpPr>
        <p:spPr>
          <a:xfrm rot="5400000">
            <a:off x="8039735" y="2611120"/>
            <a:ext cx="509905" cy="13087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73"/>
            </a:avLst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华简约主题-顶边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3334</Words>
  <Application>WPS 演示</Application>
  <PresentationFormat>宽屏</PresentationFormat>
  <Paragraphs>380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宋体</vt:lpstr>
      <vt:lpstr>Wingdings</vt:lpstr>
      <vt:lpstr>Wingdings 2</vt:lpstr>
      <vt:lpstr>华文中宋</vt:lpstr>
      <vt:lpstr>Gill Sans MT</vt:lpstr>
      <vt:lpstr>微软雅黑</vt:lpstr>
      <vt:lpstr>Arial Unicode MS</vt:lpstr>
      <vt:lpstr>Calibri</vt:lpstr>
      <vt:lpstr>Times New Roman</vt:lpstr>
      <vt:lpstr>SourceSansPro-Bold</vt:lpstr>
      <vt:lpstr>Segoe Print</vt:lpstr>
      <vt:lpstr>BatangChe</vt:lpstr>
      <vt:lpstr>Cambria Math</vt:lpstr>
      <vt:lpstr>清华简约主题-顶边-16:9</vt:lpstr>
      <vt:lpstr>清华简约主题PPT模板 顶边白底变体 16:9</vt:lpstr>
      <vt:lpstr>Transformer与Attention</vt:lpstr>
      <vt:lpstr>前置知识</vt:lpstr>
      <vt:lpstr>前置知识</vt:lpstr>
      <vt:lpstr>目录</vt:lpstr>
      <vt:lpstr>使用方法</vt:lpstr>
      <vt:lpstr>Transformer与Attention</vt:lpstr>
      <vt:lpstr>Transformer与Attention</vt:lpstr>
      <vt:lpstr>Transformer与Attention</vt:lpstr>
      <vt:lpstr>Transformer与Attention</vt:lpstr>
      <vt:lpstr>Transformer与Attention</vt:lpstr>
      <vt:lpstr>Transformer与Attention</vt:lpstr>
      <vt:lpstr>Transformer与Attention</vt:lpstr>
      <vt:lpstr>Transformer与Attention</vt:lpstr>
      <vt:lpstr>Decoder-only Transformer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现代大模型的架构改进</vt:lpstr>
      <vt:lpstr>MoE</vt:lpstr>
      <vt:lpstr>MoE</vt:lpstr>
      <vt:lpstr>下一个章节</vt:lpstr>
      <vt:lpstr>感谢使用和支持！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陈子陶(2023012157)</cp:lastModifiedBy>
  <cp:revision>1340</cp:revision>
  <cp:lastPrinted>2020-04-04T02:50:00Z</cp:lastPrinted>
  <dcterms:created xsi:type="dcterms:W3CDTF">2020-01-04T07:43:00Z</dcterms:created>
  <dcterms:modified xsi:type="dcterms:W3CDTF">2025-07-22T14:58:30Z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C700350CEFBE45568D5F3FFCCD3CC893_12</vt:lpwstr>
  </property>
  <property fmtid="{D5CDD505-2E9C-101B-9397-08002B2CF9AE}" pid="3" name="KSOProductBuildVer">
    <vt:lpwstr>2052-12.1.0.21541</vt:lpwstr>
  </property>
</Properties>
</file>